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4954" r:id="rId3"/>
    <p:sldId id="258" r:id="rId4"/>
    <p:sldId id="260" r:id="rId5"/>
    <p:sldId id="302" r:id="rId6"/>
    <p:sldId id="4949" r:id="rId7"/>
    <p:sldId id="2134805729" r:id="rId8"/>
    <p:sldId id="2134805730" r:id="rId9"/>
    <p:sldId id="2134805731" r:id="rId10"/>
    <p:sldId id="2134805734" r:id="rId11"/>
    <p:sldId id="2134805732" r:id="rId12"/>
    <p:sldId id="2134805735" r:id="rId13"/>
    <p:sldId id="5018" r:id="rId14"/>
    <p:sldId id="2134805733" r:id="rId15"/>
    <p:sldId id="303" r:id="rId16"/>
    <p:sldId id="2134805724" r:id="rId17"/>
    <p:sldId id="2134805725" r:id="rId18"/>
    <p:sldId id="2134805726" r:id="rId19"/>
    <p:sldId id="2134805737" r:id="rId20"/>
    <p:sldId id="5035" r:id="rId21"/>
    <p:sldId id="4955" r:id="rId22"/>
    <p:sldId id="4953" r:id="rId23"/>
    <p:sldId id="2076137137" r:id="rId24"/>
    <p:sldId id="2076137139" r:id="rId25"/>
    <p:sldId id="2076137138" r:id="rId26"/>
    <p:sldId id="2134805736" r:id="rId27"/>
    <p:sldId id="2076137136" r:id="rId28"/>
    <p:sldId id="2076137135" r:id="rId29"/>
    <p:sldId id="2076137141" r:id="rId30"/>
    <p:sldId id="2076137142" r:id="rId31"/>
    <p:sldId id="4969" r:id="rId32"/>
    <p:sldId id="4956" r:id="rId33"/>
    <p:sldId id="4970" r:id="rId34"/>
    <p:sldId id="4968" r:id="rId35"/>
    <p:sldId id="2076137143" r:id="rId36"/>
    <p:sldId id="2076137145" r:id="rId37"/>
    <p:sldId id="2076137146" r:id="rId38"/>
    <p:sldId id="2134805727" r:id="rId39"/>
    <p:sldId id="2076137144" r:id="rId40"/>
    <p:sldId id="2076137149" r:id="rId41"/>
    <p:sldId id="4960" r:id="rId42"/>
    <p:sldId id="4959" r:id="rId43"/>
    <p:sldId id="2076137132" r:id="rId44"/>
    <p:sldId id="2076137133" r:id="rId45"/>
    <p:sldId id="2076137134" r:id="rId46"/>
    <p:sldId id="2076137140" r:id="rId47"/>
    <p:sldId id="2076137150" r:id="rId48"/>
    <p:sldId id="2076137148" r:id="rId49"/>
    <p:sldId id="2076137147" r:id="rId50"/>
    <p:sldId id="4950" r:id="rId51"/>
    <p:sldId id="2076137151" r:id="rId52"/>
    <p:sldId id="2134805716" r:id="rId53"/>
    <p:sldId id="2134805717" r:id="rId54"/>
    <p:sldId id="2134805715" r:id="rId55"/>
    <p:sldId id="2134805718" r:id="rId56"/>
    <p:sldId id="2134805719" r:id="rId57"/>
    <p:sldId id="2134805720" r:id="rId58"/>
    <p:sldId id="2134805721" r:id="rId59"/>
    <p:sldId id="2134805722" r:id="rId60"/>
    <p:sldId id="5027" r:id="rId61"/>
    <p:sldId id="4992" r:id="rId62"/>
    <p:sldId id="4993" r:id="rId63"/>
    <p:sldId id="4994" r:id="rId64"/>
    <p:sldId id="4995" r:id="rId65"/>
    <p:sldId id="4996" r:id="rId66"/>
    <p:sldId id="4997" r:id="rId67"/>
    <p:sldId id="4998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258"/>
            <p14:sldId id="260"/>
            <p14:sldId id="302"/>
            <p14:sldId id="4949"/>
            <p14:sldId id="2134805729"/>
            <p14:sldId id="2134805730"/>
            <p14:sldId id="2134805731"/>
            <p14:sldId id="2134805734"/>
            <p14:sldId id="2134805732"/>
            <p14:sldId id="2134805735"/>
            <p14:sldId id="5018"/>
            <p14:sldId id="2134805733"/>
            <p14:sldId id="303"/>
          </p14:sldIdLst>
        </p14:section>
        <p14:section name="SHAVINGS" id="{CAD05726-476C-4513-A1F1-C40744C05513}">
          <p14:sldIdLst>
            <p14:sldId id="2134805724"/>
            <p14:sldId id="2134805725"/>
            <p14:sldId id="2134805726"/>
          </p14:sldIdLst>
        </p14:section>
        <p14:section name="DAY 1" id="{53B3C7C3-4ADF-4046-B477-9F8F4D7B9720}">
          <p14:sldIdLst>
            <p14:sldId id="2134805737"/>
            <p14:sldId id="5035"/>
            <p14:sldId id="4955"/>
            <p14:sldId id="4953"/>
            <p14:sldId id="2076137137"/>
            <p14:sldId id="2076137139"/>
            <p14:sldId id="2076137138"/>
            <p14:sldId id="2134805736"/>
            <p14:sldId id="2076137136"/>
            <p14:sldId id="2076137135"/>
            <p14:sldId id="2076137141"/>
            <p14:sldId id="2076137142"/>
            <p14:sldId id="4969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134805727"/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8" d="100"/>
          <a:sy n="148" d="100"/>
        </p:scale>
        <p:origin x="132" y="4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0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2671B10-8992-4F26-8A4A-DA29D9C9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90" y="1316816"/>
            <a:ext cx="3103052" cy="31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AZ-700 Update: 23 Nov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BBB7B-D313-474A-A6FC-BADC6C67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81" y="592747"/>
            <a:ext cx="4830038" cy="45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Multiple NSGs</a:t>
            </a:r>
          </a:p>
        </p:txBody>
      </p:sp>
      <p:pic>
        <p:nvPicPr>
          <p:cNvPr id="1026" name="Picture 2" descr="NSG-processing">
            <a:extLst>
              <a:ext uri="{FF2B5EF4-FFF2-40B4-BE49-F238E27FC236}">
                <a16:creationId xmlns:a16="http://schemas.microsoft.com/office/drawing/2014/main" id="{8E147B92-8D3F-4BEA-94BD-27E403F9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5" y="721687"/>
            <a:ext cx="4553889" cy="40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7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DC36-C41C-4E53-AA40-8AC1979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2" y="833223"/>
            <a:ext cx="543809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Private DNS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C6A0D-B062-4886-B804-0AABCC0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68" y="749080"/>
            <a:ext cx="8329463" cy="38834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F55D0-5D66-4B7F-AB4C-A158E88BF34D}"/>
              </a:ext>
            </a:extLst>
          </p:cNvPr>
          <p:cNvSpPr/>
          <p:nvPr/>
        </p:nvSpPr>
        <p:spPr>
          <a:xfrm>
            <a:off x="3142445" y="1056067"/>
            <a:ext cx="1558344" cy="2318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168.63.129.16</a:t>
            </a:r>
          </a:p>
        </p:txBody>
      </p:sp>
    </p:spTree>
    <p:extLst>
      <p:ext uri="{BB962C8B-B14F-4D97-AF65-F5344CB8AC3E}">
        <p14:creationId xmlns:p14="http://schemas.microsoft.com/office/powerpoint/2010/main" val="89610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Our Network Topology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DB55A7-6919-46A2-A41C-CC7475601394}"/>
              </a:ext>
            </a:extLst>
          </p:cNvPr>
          <p:cNvGrpSpPr/>
          <p:nvPr/>
        </p:nvGrpSpPr>
        <p:grpSpPr>
          <a:xfrm>
            <a:off x="0" y="560553"/>
            <a:ext cx="9144000" cy="4582946"/>
            <a:chOff x="0" y="560553"/>
            <a:chExt cx="9144000" cy="4582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721F57-1F77-486D-8704-25610E90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60553"/>
              <a:ext cx="9144000" cy="43008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6080FB-5ABA-4D3A-9F12-20A50D5A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95" y="4276832"/>
              <a:ext cx="2019048" cy="8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94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Global Reach</a:t>
            </a:r>
          </a:p>
        </p:txBody>
      </p:sp>
      <p:pic>
        <p:nvPicPr>
          <p:cNvPr id="1026" name="Picture 2" descr="Diagram that shows circuits not linked together with Express Route Global Reach.">
            <a:extLst>
              <a:ext uri="{FF2B5EF4-FFF2-40B4-BE49-F238E27FC236}">
                <a16:creationId xmlns:a16="http://schemas.microsoft.com/office/drawing/2014/main" id="{B051BC17-E7D7-4657-B955-DFCFD176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82" y="714777"/>
            <a:ext cx="4424489" cy="43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70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 (NVA)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A8348-54F7-43FF-A910-42CBC19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6" y="1081491"/>
            <a:ext cx="8728407" cy="30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timw.info/az700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7032</TotalTime>
  <Words>434</Words>
  <Application>Microsoft Office PowerPoint</Application>
  <PresentationFormat>On-screen Show (16:9)</PresentationFormat>
  <Paragraphs>118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AZ-700 Update: 23 Nov 2021</vt:lpstr>
      <vt:lpstr>Related Certifications</vt:lpstr>
      <vt:lpstr> </vt:lpstr>
      <vt:lpstr>Thank you!</vt:lpstr>
      <vt:lpstr>Multiple NSGs</vt:lpstr>
      <vt:lpstr>Azure App Service</vt:lpstr>
      <vt:lpstr>Azure Private DNS</vt:lpstr>
      <vt:lpstr>Our Network Topology</vt:lpstr>
      <vt:lpstr>VM Networking</vt:lpstr>
      <vt:lpstr>VNet Peering</vt:lpstr>
      <vt:lpstr>Site-to-Site VPN</vt:lpstr>
      <vt:lpstr>Active/Active VPN Topologies</vt:lpstr>
      <vt:lpstr>ExpressRoute Peering Types</vt:lpstr>
      <vt:lpstr>ExpressRoute Service Models</vt:lpstr>
      <vt:lpstr>ExpressRoute Global Reach</vt:lpstr>
      <vt:lpstr>Azure Name Resolution</vt:lpstr>
      <vt:lpstr>Azure DNS Private Zones</vt:lpstr>
      <vt:lpstr>Virtual WAN</vt:lpstr>
      <vt:lpstr>Secured Virtual Hub</vt:lpstr>
      <vt:lpstr>Load Balancing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Network Virtual Appliance (NVA)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171</cp:revision>
  <dcterms:created xsi:type="dcterms:W3CDTF">2015-09-28T19:52:00Z</dcterms:created>
  <dcterms:modified xsi:type="dcterms:W3CDTF">2021-12-16T13:06:04Z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